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3"/>
    <p:sldId id="296" r:id="rId4"/>
    <p:sldId id="298" r:id="rId5"/>
    <p:sldId id="297" r:id="rId6"/>
    <p:sldId id="299" r:id="rId7"/>
    <p:sldId id="284" r:id="rId8"/>
    <p:sldId id="258" r:id="rId9"/>
    <p:sldId id="259" r:id="rId10"/>
    <p:sldId id="260" r:id="rId11"/>
    <p:sldId id="261" r:id="rId12"/>
    <p:sldId id="262" r:id="rId13"/>
    <p:sldId id="264" r:id="rId14"/>
    <p:sldId id="265" r:id="rId15"/>
    <p:sldId id="266" r:id="rId16"/>
    <p:sldId id="267" r:id="rId17"/>
    <p:sldId id="268" r:id="rId18"/>
    <p:sldId id="269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"/>
          <p:cNvGrpSpPr/>
          <p:nvPr>
            <p:custDataLst>
              <p:tags r:id="rId2"/>
            </p:custDataLst>
          </p:nvPr>
        </p:nvGrpSpPr>
        <p:grpSpPr bwMode="auto">
          <a:xfrm rot="10800000">
            <a:off x="-13881" y="-27384"/>
            <a:ext cx="4669721" cy="3400797"/>
            <a:chOff x="0" y="0"/>
            <a:chExt cx="5942" cy="4337"/>
          </a:xfrm>
        </p:grpSpPr>
        <p:sp>
          <p:nvSpPr>
            <p:cNvPr id="12" name="AutoShape 5" descr="#wm#_43_31_*Z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 rot="16200000">
              <a:off x="3884" y="659"/>
              <a:ext cx="2718" cy="1359"/>
            </a:xfrm>
            <a:prstGeom prst="triangle">
              <a:avLst>
                <a:gd name="adj" fmla="val 50000"/>
              </a:avLst>
            </a:prstGeom>
            <a:solidFill>
              <a:srgbClr val="94DE9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normAutofit/>
            </a:bodyPr>
            <a:lstStyle/>
            <a:p>
              <a:endParaRPr lang="zh-CN" altLang="en-US"/>
            </a:p>
          </p:txBody>
        </p:sp>
        <p:sp>
          <p:nvSpPr>
            <p:cNvPr id="13" name="AutoShape 6" descr="#wm#_43_31_*Z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 rot="10800000">
              <a:off x="0" y="2977"/>
              <a:ext cx="2719" cy="1360"/>
            </a:xfrm>
            <a:prstGeom prst="triangle">
              <a:avLst>
                <a:gd name="adj" fmla="val 50000"/>
              </a:avLst>
            </a:prstGeom>
            <a:solidFill>
              <a:srgbClr val="8EE5C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normAutofit/>
            </a:bodyPr>
            <a:lstStyle/>
            <a:p>
              <a:endParaRPr lang="zh-CN" altLang="en-US"/>
            </a:p>
          </p:txBody>
        </p:sp>
        <p:sp>
          <p:nvSpPr>
            <p:cNvPr id="14" name="AutoShape 7" descr="#wm#_43_31_*Z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 rot="10800000">
              <a:off x="1564" y="1485"/>
              <a:ext cx="2719" cy="1360"/>
            </a:xfrm>
            <a:prstGeom prst="triangle">
              <a:avLst>
                <a:gd name="adj" fmla="val 50000"/>
              </a:avLst>
            </a:prstGeom>
            <a:solidFill>
              <a:srgbClr val="94DE9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normAutofit/>
            </a:bodyPr>
            <a:lstStyle/>
            <a:p>
              <a:endParaRPr lang="zh-CN" altLang="en-US"/>
            </a:p>
          </p:txBody>
        </p:sp>
        <p:sp>
          <p:nvSpPr>
            <p:cNvPr id="15" name="AutoShape 8" descr="#wm#_43_31_*Z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566" y="2977"/>
              <a:ext cx="2719" cy="1360"/>
            </a:xfrm>
            <a:prstGeom prst="triangle">
              <a:avLst>
                <a:gd name="adj" fmla="val 50000"/>
              </a:avLst>
            </a:prstGeom>
            <a:solidFill>
              <a:srgbClr val="94DE9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normAutofit/>
            </a:bodyPr>
            <a:lstStyle/>
            <a:p>
              <a:endParaRPr lang="zh-CN" altLang="en-US"/>
            </a:p>
          </p:txBody>
        </p:sp>
        <p:sp>
          <p:nvSpPr>
            <p:cNvPr id="16" name="AutoShape 9" descr="#wm#_43_31_*Z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166" y="1482"/>
              <a:ext cx="2718" cy="1360"/>
            </a:xfrm>
            <a:prstGeom prst="triangle">
              <a:avLst>
                <a:gd name="adj" fmla="val 50000"/>
              </a:avLst>
            </a:prstGeom>
            <a:solidFill>
              <a:srgbClr val="8EE5C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normAutofit/>
            </a:bodyPr>
            <a:lstStyle/>
            <a:p>
              <a:endParaRPr lang="zh-CN" altLang="en-US"/>
            </a:p>
          </p:txBody>
        </p:sp>
        <p:sp>
          <p:nvSpPr>
            <p:cNvPr id="17" name="AutoShape 10" descr="#wm#_43_31_*Z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 rot="10800000">
              <a:off x="3166" y="2977"/>
              <a:ext cx="2719" cy="1360"/>
            </a:xfrm>
            <a:prstGeom prst="triangle">
              <a:avLst>
                <a:gd name="adj" fmla="val 50000"/>
              </a:avLst>
            </a:prstGeom>
            <a:solidFill>
              <a:srgbClr val="EBF09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normAutofit/>
            </a:bodyPr>
            <a:lstStyle/>
            <a:p>
              <a:endParaRPr lang="zh-CN" altLang="en-US"/>
            </a:p>
          </p:txBody>
        </p:sp>
      </p:grpSp>
      <p:sp>
        <p:nvSpPr>
          <p:cNvPr id="18" name="直角三角形 17"/>
          <p:cNvSpPr/>
          <p:nvPr/>
        </p:nvSpPr>
        <p:spPr bwMode="auto">
          <a:xfrm rot="10800000">
            <a:off x="10665800" y="2761061"/>
            <a:ext cx="1514367" cy="1561082"/>
          </a:xfrm>
          <a:prstGeom prst="rtTriangle">
            <a:avLst/>
          </a:prstGeom>
          <a:solidFill>
            <a:srgbClr val="8EE5C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黑体" pitchFamily="49" charset="-122"/>
            </a:endParaRPr>
          </a:p>
        </p:txBody>
      </p:sp>
      <p:sp>
        <p:nvSpPr>
          <p:cNvPr id="19" name="等腰三角形 18"/>
          <p:cNvSpPr/>
          <p:nvPr/>
        </p:nvSpPr>
        <p:spPr bwMode="auto">
          <a:xfrm rot="5400000">
            <a:off x="10482162" y="3862887"/>
            <a:ext cx="2203655" cy="1101829"/>
          </a:xfrm>
          <a:prstGeom prst="triangle">
            <a:avLst/>
          </a:prstGeom>
          <a:solidFill>
            <a:srgbClr val="8EE5C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0" name="等腰三角形 19"/>
          <p:cNvSpPr/>
          <p:nvPr/>
        </p:nvSpPr>
        <p:spPr bwMode="auto">
          <a:xfrm>
            <a:off x="9931248" y="5699270"/>
            <a:ext cx="2203656" cy="1158730"/>
          </a:xfrm>
          <a:prstGeom prst="triangl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1" name="流程图: 合并 20"/>
          <p:cNvSpPr/>
          <p:nvPr/>
        </p:nvSpPr>
        <p:spPr bwMode="auto">
          <a:xfrm>
            <a:off x="8737600" y="5699270"/>
            <a:ext cx="2111838" cy="1066373"/>
          </a:xfrm>
          <a:prstGeom prst="flowChartMerge">
            <a:avLst/>
          </a:prstGeom>
          <a:solidFill>
            <a:srgbClr val="94DE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2" name="流程图: 摘录 21"/>
          <p:cNvSpPr/>
          <p:nvPr/>
        </p:nvSpPr>
        <p:spPr bwMode="auto">
          <a:xfrm rot="16200000">
            <a:off x="10568432" y="5153901"/>
            <a:ext cx="2168203" cy="1055275"/>
          </a:xfrm>
          <a:prstGeom prst="flowChartExtract">
            <a:avLst/>
          </a:prstGeom>
          <a:solidFill>
            <a:srgbClr val="94DE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583268" y="2852738"/>
            <a:ext cx="8879417" cy="792162"/>
          </a:xfrm>
        </p:spPr>
        <p:txBody>
          <a:bodyPr/>
          <a:lstStyle>
            <a:lvl1pPr algn="ctr">
              <a:defRPr sz="4400"/>
            </a:lvl1pPr>
          </a:lstStyle>
          <a:p>
            <a:pPr lvl="0"/>
            <a:r>
              <a:rPr lang="zh-CN" altLang="zh-CN" noProof="0" dirty="0" smtClean="0">
                <a:sym typeface="Arial" pitchFamily="34" charset="0"/>
              </a:rPr>
              <a:t>编辑标题</a:t>
            </a:r>
            <a:endParaRPr lang="zh-CN" altLang="zh-CN" noProof="0" dirty="0" smtClean="0">
              <a:sym typeface="Arial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583268" y="3644901"/>
            <a:ext cx="8879417" cy="618441"/>
          </a:xfrm>
        </p:spPr>
        <p:txBody>
          <a:bodyPr/>
          <a:lstStyle>
            <a:lvl1pPr marL="0" indent="0" algn="ctr">
              <a:buFont typeface="Arial" pitchFamily="34" charset="0"/>
              <a:buNone/>
              <a:defRPr sz="2800">
                <a:solidFill>
                  <a:srgbClr val="7BC489"/>
                </a:solidFill>
              </a:defRPr>
            </a:lvl1pPr>
          </a:lstStyle>
          <a:p>
            <a:pPr lvl="0"/>
            <a:r>
              <a:rPr lang="zh-CN" altLang="zh-CN" noProof="0" dirty="0" smtClean="0">
                <a:sym typeface="Arial" pitchFamily="34" charset="0"/>
              </a:rPr>
              <a:t>编辑副标题</a:t>
            </a:r>
            <a:endParaRPr lang="zh-CN" altLang="zh-CN" noProof="0" dirty="0" smtClean="0">
              <a:sym typeface="Arial" pitchFamily="34" charset="0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46DD-F88D-48BD-91A1-8675D8F865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95467" y="1269999"/>
            <a:ext cx="9984532" cy="723600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2000" y="2277304"/>
            <a:ext cx="10368000" cy="3888000"/>
          </a:xfrm>
        </p:spPr>
        <p:txBody>
          <a:bodyPr/>
          <a:lstStyle>
            <a:lvl1pPr marL="285750" indent="-285750">
              <a:buFont typeface="Arial" pitchFamily="34" charset="0"/>
              <a:buChar char="•"/>
              <a:defRPr sz="2400"/>
            </a:lvl1pPr>
            <a:lvl2pPr marL="742950" indent="-285750">
              <a:buFont typeface="Arial" pitchFamily="34" charset="0"/>
              <a:buChar char="•"/>
              <a:defRPr sz="2000"/>
            </a:lvl2pPr>
            <a:lvl3pPr marL="1200150" indent="-285750">
              <a:buFont typeface="Arial" pitchFamily="34" charset="0"/>
              <a:buChar char="•"/>
              <a:defRPr sz="1800"/>
            </a:lvl3pPr>
            <a:lvl4pPr marL="1657350" indent="-285750">
              <a:buFont typeface="Arial" pitchFamily="34" charset="0"/>
              <a:buChar char="•"/>
              <a:defRPr sz="1800"/>
            </a:lvl4pPr>
            <a:lvl5pPr marL="2114550" indent="-285750">
              <a:buFont typeface="Arial" pitchFamily="34" charset="0"/>
              <a:buChar char="•"/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46DD-F88D-48BD-91A1-8675D8F865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46DD-F88D-48BD-91A1-8675D8F865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112602" y="2599505"/>
            <a:ext cx="4307349" cy="32364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 marL="800100" indent="-342900">
              <a:buFont typeface="Arial" pitchFamily="34" charset="0"/>
              <a:buChar char="•"/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 marL="1200150" indent="-285750">
              <a:buFont typeface="Arial" pitchFamily="34" charset="0"/>
              <a:buChar char="•"/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 marL="1657350" indent="-285750">
              <a:buFont typeface="Arial" pitchFamily="34" charset="0"/>
              <a:buChar char="•"/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 marL="2114550" indent="-285750">
              <a:buFont typeface="Arial" pitchFamily="34" charset="0"/>
              <a:buChar char="•"/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72345" y="2599505"/>
            <a:ext cx="4307349" cy="32364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 marL="800100" indent="-342900">
              <a:buFont typeface="Arial" pitchFamily="34" charset="0"/>
              <a:buChar char="•"/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 marL="1200150" indent="-285750">
              <a:buFont typeface="Arial" pitchFamily="34" charset="0"/>
              <a:buChar char="•"/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 marL="1657350" indent="-285750">
              <a:buFont typeface="Arial" pitchFamily="34" charset="0"/>
              <a:buChar char="•"/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 marL="2114550" indent="-285750">
              <a:buFont typeface="Arial" pitchFamily="34" charset="0"/>
              <a:buChar char="•"/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grpSp>
        <p:nvGrpSpPr>
          <p:cNvPr id="9" name="Group 3" descr="#wm#_43_21_*Z"/>
          <p:cNvGrpSpPr/>
          <p:nvPr/>
        </p:nvGrpSpPr>
        <p:grpSpPr bwMode="auto">
          <a:xfrm>
            <a:off x="1200153" y="977901"/>
            <a:ext cx="1655488" cy="1152525"/>
            <a:chOff x="0" y="0"/>
            <a:chExt cx="2436" cy="1814"/>
          </a:xfrm>
        </p:grpSpPr>
        <p:sp>
          <p:nvSpPr>
            <p:cNvPr id="10" name="Rectangle 4" descr="#wm#_43_21_*Z"/>
            <p:cNvSpPr>
              <a:spLocks noChangeArrowheads="1"/>
            </p:cNvSpPr>
            <p:nvPr/>
          </p:nvSpPr>
          <p:spPr bwMode="auto">
            <a:xfrm>
              <a:off x="0" y="0"/>
              <a:ext cx="1814" cy="1814"/>
            </a:xfrm>
            <a:prstGeom prst="rect">
              <a:avLst/>
            </a:prstGeom>
            <a:noFill/>
            <a:ln w="6350" cap="flat" cmpd="sng">
              <a:solidFill>
                <a:srgbClr val="0E965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/>
            <a:p>
              <a:r>
                <a:rPr lang="en-US" altLang="zh-CN" sz="4000">
                  <a:solidFill>
                    <a:srgbClr val="0E9651"/>
                  </a:solidFill>
                </a:rPr>
                <a:t> </a:t>
              </a:r>
              <a:endParaRPr lang="en-US" altLang="zh-CN" sz="4000">
                <a:solidFill>
                  <a:srgbClr val="0E9651"/>
                </a:solidFill>
              </a:endParaRPr>
            </a:p>
          </p:txBody>
        </p:sp>
        <p:sp>
          <p:nvSpPr>
            <p:cNvPr id="11" name="Rectangle 5" descr="#wm#_43_21_*Z"/>
            <p:cNvSpPr>
              <a:spLocks noChangeArrowheads="1"/>
            </p:cNvSpPr>
            <p:nvPr/>
          </p:nvSpPr>
          <p:spPr bwMode="auto">
            <a:xfrm>
              <a:off x="1304" y="340"/>
              <a:ext cx="1133" cy="11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/>
            <a:p>
              <a:endParaRPr lang="zh-CN" altLang="en-US" sz="2800">
                <a:solidFill>
                  <a:srgbClr val="0E9651"/>
                </a:solidFill>
              </a:endParaRPr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46DD-F88D-48BD-91A1-8675D8F8656E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1631504" y="1196752"/>
            <a:ext cx="10081683" cy="720725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95467" y="908720"/>
            <a:ext cx="10060451" cy="781968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46DD-F88D-48BD-91A1-8675D8F865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583265" y="2636912"/>
            <a:ext cx="8880000" cy="1004512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46DD-F88D-48BD-91A1-8675D8F8656E}" type="slidenum">
              <a:rPr lang="zh-CN" altLang="en-US" smtClean="0"/>
            </a:fld>
            <a:endParaRPr lang="zh-CN" altLang="en-US"/>
          </a:p>
        </p:txBody>
      </p:sp>
      <p:grpSp>
        <p:nvGrpSpPr>
          <p:cNvPr id="13" name="Group 4"/>
          <p:cNvGrpSpPr/>
          <p:nvPr>
            <p:custDataLst>
              <p:tags r:id="rId2"/>
            </p:custDataLst>
          </p:nvPr>
        </p:nvGrpSpPr>
        <p:grpSpPr bwMode="auto">
          <a:xfrm>
            <a:off x="7546959" y="3429000"/>
            <a:ext cx="4669721" cy="3400797"/>
            <a:chOff x="0" y="0"/>
            <a:chExt cx="5942" cy="4337"/>
          </a:xfrm>
        </p:grpSpPr>
        <p:sp>
          <p:nvSpPr>
            <p:cNvPr id="14" name="AutoShape 5" descr="#wm#_43_31_*Z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 rot="16200000">
              <a:off x="3884" y="659"/>
              <a:ext cx="2718" cy="1359"/>
            </a:xfrm>
            <a:prstGeom prst="triangle">
              <a:avLst>
                <a:gd name="adj" fmla="val 50000"/>
              </a:avLst>
            </a:prstGeom>
            <a:solidFill>
              <a:srgbClr val="94DE9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normAutofit/>
            </a:bodyPr>
            <a:lstStyle/>
            <a:p>
              <a:endParaRPr lang="zh-CN" altLang="en-US"/>
            </a:p>
          </p:txBody>
        </p:sp>
        <p:sp>
          <p:nvSpPr>
            <p:cNvPr id="15" name="AutoShape 6" descr="#wm#_43_31_*Z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 rot="10800000">
              <a:off x="0" y="2977"/>
              <a:ext cx="2719" cy="1360"/>
            </a:xfrm>
            <a:prstGeom prst="triangle">
              <a:avLst>
                <a:gd name="adj" fmla="val 50000"/>
              </a:avLst>
            </a:prstGeom>
            <a:solidFill>
              <a:srgbClr val="8EE5C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normAutofit/>
            </a:bodyPr>
            <a:lstStyle/>
            <a:p>
              <a:endParaRPr lang="zh-CN" altLang="en-US"/>
            </a:p>
          </p:txBody>
        </p:sp>
        <p:sp>
          <p:nvSpPr>
            <p:cNvPr id="16" name="AutoShape 7" descr="#wm#_43_31_*Z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 rot="10800000">
              <a:off x="1564" y="1485"/>
              <a:ext cx="2719" cy="1360"/>
            </a:xfrm>
            <a:prstGeom prst="triangle">
              <a:avLst>
                <a:gd name="adj" fmla="val 50000"/>
              </a:avLst>
            </a:prstGeom>
            <a:solidFill>
              <a:srgbClr val="94DE9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normAutofit/>
            </a:bodyPr>
            <a:lstStyle/>
            <a:p>
              <a:endParaRPr lang="zh-CN" altLang="en-US"/>
            </a:p>
          </p:txBody>
        </p:sp>
        <p:sp>
          <p:nvSpPr>
            <p:cNvPr id="17" name="AutoShape 8" descr="#wm#_43_31_*Z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566" y="2977"/>
              <a:ext cx="2719" cy="1360"/>
            </a:xfrm>
            <a:prstGeom prst="triangle">
              <a:avLst>
                <a:gd name="adj" fmla="val 50000"/>
              </a:avLst>
            </a:prstGeom>
            <a:solidFill>
              <a:srgbClr val="94DE9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normAutofit/>
            </a:bodyPr>
            <a:lstStyle/>
            <a:p>
              <a:endParaRPr lang="zh-CN" altLang="en-US"/>
            </a:p>
          </p:txBody>
        </p:sp>
        <p:sp>
          <p:nvSpPr>
            <p:cNvPr id="18" name="AutoShape 9" descr="#wm#_43_31_*Z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166" y="1482"/>
              <a:ext cx="2718" cy="1360"/>
            </a:xfrm>
            <a:prstGeom prst="triangle">
              <a:avLst>
                <a:gd name="adj" fmla="val 50000"/>
              </a:avLst>
            </a:prstGeom>
            <a:solidFill>
              <a:srgbClr val="8EE5C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normAutofit/>
            </a:bodyPr>
            <a:lstStyle/>
            <a:p>
              <a:endParaRPr lang="zh-CN" altLang="en-US"/>
            </a:p>
          </p:txBody>
        </p:sp>
        <p:sp>
          <p:nvSpPr>
            <p:cNvPr id="19" name="AutoShape 10" descr="#wm#_43_31_*Z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 rot="10800000">
              <a:off x="3166" y="2977"/>
              <a:ext cx="2719" cy="1360"/>
            </a:xfrm>
            <a:prstGeom prst="triangle">
              <a:avLst>
                <a:gd name="adj" fmla="val 50000"/>
              </a:avLst>
            </a:prstGeom>
            <a:solidFill>
              <a:srgbClr val="EBF09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norm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46DD-F88D-48BD-91A1-8675D8F865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60661" y="2662480"/>
            <a:ext cx="6038400" cy="328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056107" y="2673856"/>
            <a:ext cx="3844800" cy="3312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grpSp>
        <p:nvGrpSpPr>
          <p:cNvPr id="8" name="Group 3" descr="#wm#_43_21_*Z"/>
          <p:cNvGrpSpPr/>
          <p:nvPr/>
        </p:nvGrpSpPr>
        <p:grpSpPr bwMode="auto">
          <a:xfrm>
            <a:off x="1271464" y="977901"/>
            <a:ext cx="1702289" cy="1152525"/>
            <a:chOff x="0" y="0"/>
            <a:chExt cx="2436" cy="1814"/>
          </a:xfrm>
        </p:grpSpPr>
        <p:sp>
          <p:nvSpPr>
            <p:cNvPr id="9" name="Rectangle 4" descr="#wm#_43_21_*Z"/>
            <p:cNvSpPr>
              <a:spLocks noChangeArrowheads="1"/>
            </p:cNvSpPr>
            <p:nvPr/>
          </p:nvSpPr>
          <p:spPr bwMode="auto">
            <a:xfrm>
              <a:off x="0" y="0"/>
              <a:ext cx="1814" cy="1814"/>
            </a:xfrm>
            <a:prstGeom prst="rect">
              <a:avLst/>
            </a:prstGeom>
            <a:noFill/>
            <a:ln w="6350" cap="flat" cmpd="sng">
              <a:solidFill>
                <a:srgbClr val="0E965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/>
            <a:p>
              <a:r>
                <a:rPr lang="en-US" altLang="zh-CN" sz="4000">
                  <a:solidFill>
                    <a:srgbClr val="0E9651"/>
                  </a:solidFill>
                </a:rPr>
                <a:t> </a:t>
              </a:r>
              <a:endParaRPr lang="en-US" altLang="zh-CN" sz="4000">
                <a:solidFill>
                  <a:srgbClr val="0E9651"/>
                </a:solidFill>
              </a:endParaRPr>
            </a:p>
          </p:txBody>
        </p:sp>
        <p:sp>
          <p:nvSpPr>
            <p:cNvPr id="10" name="Rectangle 5" descr="#wm#_43_21_*Z"/>
            <p:cNvSpPr>
              <a:spLocks noChangeArrowheads="1"/>
            </p:cNvSpPr>
            <p:nvPr/>
          </p:nvSpPr>
          <p:spPr bwMode="auto">
            <a:xfrm>
              <a:off x="1304" y="340"/>
              <a:ext cx="1133" cy="11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/>
            <a:p>
              <a:endParaRPr lang="zh-CN" altLang="en-US" sz="2800">
                <a:solidFill>
                  <a:srgbClr val="0E9651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261269" y="1193232"/>
            <a:ext cx="8059200" cy="72360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46DD-F88D-48BD-91A1-8675D8F865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044517" y="1270001"/>
            <a:ext cx="2743200" cy="5389563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4917" y="1270001"/>
            <a:ext cx="8026400" cy="5389563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554100"/>
            <a:ext cx="2844800" cy="25927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554100"/>
            <a:ext cx="3860800" cy="25927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554100"/>
            <a:ext cx="2844800" cy="259277"/>
          </a:xfrm>
        </p:spPr>
        <p:txBody>
          <a:bodyPr/>
          <a:lstStyle/>
          <a:p>
            <a:fld id="{42DC46DD-F88D-48BD-91A1-8675D8F865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C46DD-F88D-48BD-91A1-8675D8F8656E}" type="slidenum">
              <a:rPr lang="zh-CN" altLang="en-US" smtClean="0"/>
            </a:fld>
            <a:endParaRPr lang="zh-CN" altLang="en-US"/>
          </a:p>
        </p:txBody>
      </p:sp>
      <p:sp>
        <p:nvSpPr>
          <p:cNvPr id="6" name="内容占位符 6"/>
          <p:cNvSpPr>
            <a:spLocks noGrp="1"/>
          </p:cNvSpPr>
          <p:nvPr>
            <p:ph sz="quarter" idx="13"/>
          </p:nvPr>
        </p:nvSpPr>
        <p:spPr>
          <a:xfrm>
            <a:off x="911424" y="1268760"/>
            <a:ext cx="10886876" cy="471929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23486" y="1196107"/>
            <a:ext cx="854621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lvl="0"/>
            <a:r>
              <a:rPr lang="zh-CN" altLang="zh-CN" dirty="0" smtClean="0">
                <a:sym typeface="Arial" pitchFamily="34" charset="0"/>
              </a:rPr>
              <a:t>单击此处编辑母版标题样式</a:t>
            </a:r>
            <a:endParaRPr lang="zh-CN" altLang="zh-CN" dirty="0" smtClean="0">
              <a:sym typeface="Arial" pitchFamily="34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1" y="2133602"/>
            <a:ext cx="10960100" cy="403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lvl="0"/>
            <a:r>
              <a:rPr lang="zh-CN" altLang="zh-CN" dirty="0" smtClean="0">
                <a:sym typeface="Arial" pitchFamily="34" charset="0"/>
              </a:rPr>
              <a:t>单击此处编辑母版文本样式</a:t>
            </a:r>
            <a:endParaRPr lang="zh-CN" altLang="zh-CN" dirty="0" smtClean="0">
              <a:sym typeface="Arial" pitchFamily="34" charset="0"/>
            </a:endParaRPr>
          </a:p>
          <a:p>
            <a:pPr lvl="1"/>
            <a:r>
              <a:rPr lang="zh-CN" altLang="zh-CN" dirty="0" smtClean="0">
                <a:sym typeface="Arial" pitchFamily="34" charset="0"/>
              </a:rPr>
              <a:t>第二级</a:t>
            </a:r>
            <a:endParaRPr lang="zh-CN" altLang="zh-CN" dirty="0" smtClean="0">
              <a:sym typeface="Arial" pitchFamily="34" charset="0"/>
            </a:endParaRPr>
          </a:p>
          <a:p>
            <a:pPr lvl="2"/>
            <a:r>
              <a:rPr lang="zh-CN" altLang="zh-CN" dirty="0" smtClean="0">
                <a:sym typeface="Arial" pitchFamily="34" charset="0"/>
              </a:rPr>
              <a:t>第三级</a:t>
            </a:r>
            <a:endParaRPr lang="zh-CN" altLang="zh-CN" dirty="0" smtClean="0">
              <a:sym typeface="Arial" pitchFamily="34" charset="0"/>
            </a:endParaRPr>
          </a:p>
          <a:p>
            <a:pPr lvl="3"/>
            <a:r>
              <a:rPr lang="zh-CN" altLang="zh-CN" dirty="0" smtClean="0">
                <a:sym typeface="Arial" pitchFamily="34" charset="0"/>
              </a:rPr>
              <a:t>第四级</a:t>
            </a:r>
            <a:endParaRPr lang="zh-CN" altLang="zh-CN" dirty="0" smtClean="0">
              <a:sym typeface="Arial" pitchFamily="34" charset="0"/>
            </a:endParaRPr>
          </a:p>
          <a:p>
            <a:pPr lvl="4"/>
            <a:r>
              <a:rPr lang="zh-CN" altLang="zh-CN" dirty="0" smtClean="0">
                <a:sym typeface="Arial" pitchFamily="34" charset="0"/>
              </a:rPr>
              <a:t>第五级</a:t>
            </a:r>
            <a:endParaRPr lang="zh-CN" altLang="zh-CN" dirty="0" smtClean="0">
              <a:sym typeface="Arial" pitchFamily="34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81328"/>
            <a:ext cx="2844800" cy="404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itchFamily="34" charset="0"/>
                <a:ea typeface="黑体" pitchFamily="49" charset="-122"/>
                <a:sym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81328"/>
            <a:ext cx="3860800" cy="404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200">
                <a:latin typeface="Arial" pitchFamily="34" charset="0"/>
                <a:ea typeface="黑体" pitchFamily="49" charset="-122"/>
                <a:sym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81328"/>
            <a:ext cx="2844800" cy="404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itchFamily="34" charset="0"/>
                <a:ea typeface="黑体" pitchFamily="49" charset="-122"/>
                <a:sym typeface="Arial" pitchFamily="34" charset="0"/>
              </a:defRPr>
            </a:lvl1pPr>
          </a:lstStyle>
          <a:p>
            <a:fld id="{42DC46DD-F88D-48BD-91A1-8675D8F8656E}" type="slidenum">
              <a:rPr lang="zh-CN" altLang="en-US" smtClean="0"/>
            </a:fld>
            <a:endParaRPr lang="zh-CN" altLang="en-US"/>
          </a:p>
        </p:txBody>
      </p:sp>
      <p:sp>
        <p:nvSpPr>
          <p:cNvPr id="11" name="等腰三角形 4"/>
          <p:cNvSpPr/>
          <p:nvPr/>
        </p:nvSpPr>
        <p:spPr>
          <a:xfrm rot="5400000">
            <a:off x="-431800" y="483870"/>
            <a:ext cx="1725930" cy="864235"/>
          </a:xfrm>
          <a:prstGeom prst="triangle">
            <a:avLst>
              <a:gd name="adj" fmla="val 50000"/>
            </a:avLst>
          </a:prstGeom>
          <a:solidFill>
            <a:srgbClr val="94DE94"/>
          </a:solidFill>
          <a:ln w="9525">
            <a:noFill/>
            <a:miter/>
          </a:ln>
        </p:spPr>
        <p:txBody>
          <a:bodyPr anchor="t"/>
          <a:lstStyle/>
          <a:p>
            <a:pPr lvl="0"/>
            <a:endParaRPr lang="zh-CN" altLang="en-US">
              <a:latin typeface="Arial" charset="0"/>
              <a:ea typeface="宋体" charset="-122"/>
            </a:endParaRPr>
          </a:p>
        </p:txBody>
      </p:sp>
      <p:sp>
        <p:nvSpPr>
          <p:cNvPr id="12" name="等腰三角形 5"/>
          <p:cNvSpPr/>
          <p:nvPr/>
        </p:nvSpPr>
        <p:spPr>
          <a:xfrm rot="10800000">
            <a:off x="10795" y="-1270"/>
            <a:ext cx="1727200" cy="863600"/>
          </a:xfrm>
          <a:prstGeom prst="triangle">
            <a:avLst>
              <a:gd name="adj" fmla="val 50000"/>
            </a:avLst>
          </a:prstGeom>
          <a:solidFill>
            <a:srgbClr val="8EE5C7"/>
          </a:solidFill>
          <a:ln w="9525">
            <a:noFill/>
            <a:miter/>
          </a:ln>
        </p:spPr>
        <p:txBody>
          <a:bodyPr anchor="t"/>
          <a:lstStyle/>
          <a:p>
            <a:pPr lvl="0"/>
            <a:endParaRPr lang="zh-CN" altLang="en-US">
              <a:latin typeface="Arial" charset="0"/>
              <a:ea typeface="宋体" charset="-122"/>
            </a:endParaRPr>
          </a:p>
        </p:txBody>
      </p:sp>
      <p:sp>
        <p:nvSpPr>
          <p:cNvPr id="13" name="等腰三角形 6"/>
          <p:cNvSpPr/>
          <p:nvPr/>
        </p:nvSpPr>
        <p:spPr>
          <a:xfrm>
            <a:off x="961390" y="31750"/>
            <a:ext cx="1727200" cy="863600"/>
          </a:xfrm>
          <a:prstGeom prst="triangle">
            <a:avLst>
              <a:gd name="adj" fmla="val 50000"/>
            </a:avLst>
          </a:prstGeom>
          <a:solidFill>
            <a:srgbClr val="EBF092"/>
          </a:solidFill>
          <a:ln w="9525">
            <a:noFill/>
            <a:miter/>
          </a:ln>
        </p:spPr>
        <p:txBody>
          <a:bodyPr anchor="t"/>
          <a:lstStyle/>
          <a:p>
            <a:pPr lvl="0"/>
            <a:endParaRPr lang="zh-CN" altLang="en-US">
              <a:latin typeface="Arial" charset="0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rgbClr val="0E9651"/>
          </a:solidFill>
          <a:latin typeface="+mj-ea"/>
          <a:ea typeface="+mj-ea"/>
          <a:cs typeface="+mj-cs"/>
          <a:sym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0E9651"/>
          </a:solidFill>
          <a:latin typeface="Arial" pitchFamily="34" charset="0"/>
          <a:ea typeface="黑体" pitchFamily="49" charset="-122"/>
          <a:sym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0E9651"/>
          </a:solidFill>
          <a:latin typeface="Arial" pitchFamily="34" charset="0"/>
          <a:ea typeface="黑体" pitchFamily="49" charset="-122"/>
          <a:sym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0E9651"/>
          </a:solidFill>
          <a:latin typeface="Arial" pitchFamily="34" charset="0"/>
          <a:ea typeface="黑体" pitchFamily="49" charset="-122"/>
          <a:sym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0E9651"/>
          </a:solidFill>
          <a:latin typeface="Arial" pitchFamily="34" charset="0"/>
          <a:ea typeface="黑体" pitchFamily="49" charset="-122"/>
          <a:sym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0E9651"/>
          </a:solidFill>
          <a:latin typeface="Arial" pitchFamily="34" charset="0"/>
          <a:ea typeface="黑体" pitchFamily="49" charset="-122"/>
          <a:sym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0E9651"/>
          </a:solidFill>
          <a:latin typeface="Arial" pitchFamily="34" charset="0"/>
          <a:ea typeface="黑体" pitchFamily="49" charset="-122"/>
          <a:sym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0E9651"/>
          </a:solidFill>
          <a:latin typeface="Arial" pitchFamily="34" charset="0"/>
          <a:ea typeface="黑体" pitchFamily="49" charset="-122"/>
          <a:sym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0E9651"/>
          </a:solidFill>
          <a:latin typeface="Arial" pitchFamily="34" charset="0"/>
          <a:ea typeface="黑体" pitchFamily="49" charset="-122"/>
          <a:sym typeface="Arial" pitchFamily="34" charset="0"/>
        </a:defRPr>
      </a:lvl9pPr>
    </p:titleStyle>
    <p:bodyStyle>
      <a:lvl1pPr marL="15875" indent="-15875" algn="l" rtl="0" fontAlgn="base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bg2"/>
          </a:solidFill>
          <a:latin typeface="+mn-ea"/>
          <a:ea typeface="+mn-ea"/>
          <a:cs typeface="+mn-cs"/>
          <a:sym typeface="Arial" pitchFamily="34" charset="0"/>
        </a:defRPr>
      </a:lvl1pPr>
      <a:lvl2pPr marL="742950" indent="-285750" algn="l" rtl="0" fontAlgn="base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bg2"/>
          </a:solidFill>
          <a:latin typeface="+mn-ea"/>
          <a:ea typeface="+mn-ea"/>
          <a:cs typeface="+mn-cs"/>
          <a:sym typeface="Arial" pitchFamily="34" charset="0"/>
        </a:defRPr>
      </a:lvl2pPr>
      <a:lvl3pPr marL="11430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bg2"/>
          </a:solidFill>
          <a:latin typeface="+mn-ea"/>
          <a:ea typeface="+mn-ea"/>
          <a:cs typeface="+mn-cs"/>
          <a:sym typeface="Arial" pitchFamily="34" charset="0"/>
        </a:defRPr>
      </a:lvl3pPr>
      <a:lvl4pPr marL="16002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bg2"/>
          </a:solidFill>
          <a:latin typeface="+mn-ea"/>
          <a:ea typeface="+mn-ea"/>
          <a:cs typeface="+mn-cs"/>
          <a:sym typeface="Arial" pitchFamily="34" charset="0"/>
        </a:defRPr>
      </a:lvl4pPr>
      <a:lvl5pPr marL="20574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bg2"/>
          </a:solidFill>
          <a:latin typeface="+mn-ea"/>
          <a:ea typeface="+mn-ea"/>
          <a:cs typeface="+mn-cs"/>
          <a:sym typeface="Arial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" Target="slide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tags" Target="../tags/tag16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27.jpeg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标题 13"/>
          <p:cNvSpPr>
            <a:spLocks noGrp="1" noChangeArrowheads="1"/>
          </p:cNvSpPr>
          <p:nvPr>
            <p:ph type="ctrTitle"/>
          </p:nvPr>
        </p:nvSpPr>
        <p:spPr>
          <a:xfrm>
            <a:off x="970280" y="2226945"/>
            <a:ext cx="7901305" cy="1783080"/>
          </a:xfrm>
        </p:spPr>
        <p:txBody>
          <a:bodyPr>
            <a:normAutofit/>
          </a:bodyPr>
          <a:p>
            <a:r>
              <a:rPr lang="zh-CN" alt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金桥科技产业基地闲置资源情况汇报</a:t>
            </a:r>
            <a:endParaRPr lang="zh-CN" altLang="en-US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15" name="副标题 14"/>
          <p:cNvSpPr>
            <a:spLocks noGrp="1" noChangeArrowheads="1"/>
          </p:cNvSpPr>
          <p:nvPr>
            <p:ph type="subTitle" idx="1"/>
          </p:nvPr>
        </p:nvSpPr>
        <p:spPr>
          <a:xfrm>
            <a:off x="1713443" y="4387851"/>
            <a:ext cx="8879417" cy="618441"/>
          </a:xfrm>
        </p:spPr>
        <p:txBody>
          <a:bodyPr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占位符 4" descr="交通位置图最新531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154305" y="1941830"/>
            <a:ext cx="6850380" cy="4789170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>
            <p:ph type="body" sz="half" idx="2"/>
          </p:nvPr>
        </p:nvSpPr>
        <p:spPr>
          <a:xfrm>
            <a:off x="7056120" y="773430"/>
            <a:ext cx="4826635" cy="5948045"/>
          </a:xfrm>
        </p:spPr>
        <p:txBody>
          <a:bodyPr>
            <a:normAutofit/>
          </a:bodyPr>
          <a:p>
            <a:pPr>
              <a:lnSpc>
                <a:spcPct val="160000"/>
              </a:lnSpc>
            </a:pPr>
            <a:r>
              <a:rPr lang="en-US" altLang="x-none" dirty="0">
                <a:latin typeface="仿宋_GB2312" charset="0"/>
                <a:ea typeface="仿宋_GB2312" charset="0"/>
                <a:sym typeface="+mn-ea"/>
              </a:rPr>
              <a:t>2002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年</a:t>
            </a:r>
            <a:r>
              <a:rPr lang="en-US" altLang="x-none" dirty="0">
                <a:latin typeface="仿宋_GB2312" charset="0"/>
                <a:ea typeface="仿宋_GB2312" charset="0"/>
                <a:sym typeface="+mn-ea"/>
              </a:rPr>
              <a:t>10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月</a:t>
            </a:r>
            <a:r>
              <a:rPr lang="en-US" altLang="x-none" dirty="0">
                <a:latin typeface="仿宋_GB2312" charset="0"/>
                <a:ea typeface="仿宋_GB2312" charset="0"/>
                <a:sym typeface="+mn-ea"/>
              </a:rPr>
              <a:t>14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日，原国家经贸委正式批复（国经贸资源函</a:t>
            </a:r>
            <a:r>
              <a:rPr lang="en-US" altLang="x-none" dirty="0">
                <a:latin typeface="仿宋_GB2312" charset="0"/>
                <a:ea typeface="仿宋_GB2312" charset="0"/>
                <a:sym typeface="+mn-ea"/>
              </a:rPr>
              <a:t>【2002】150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号）同意建立北京国家环保产业园区。</a:t>
            </a:r>
            <a:endParaRPr lang="zh-CN" altLang="en-US" kern="1200" dirty="0">
              <a:latin typeface="仿宋_GB2312" charset="0"/>
              <a:ea typeface="仿宋_GB2312" charset="0"/>
            </a:endParaRPr>
          </a:p>
          <a:p>
            <a:pPr>
              <a:lnSpc>
                <a:spcPct val="160000"/>
              </a:lnSpc>
            </a:pPr>
            <a:r>
              <a:rPr lang="en-US" altLang="x-none" dirty="0">
                <a:latin typeface="仿宋_GB2312" charset="0"/>
                <a:ea typeface="仿宋_GB2312" charset="0"/>
                <a:sym typeface="+mn-ea"/>
              </a:rPr>
              <a:t>2002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年</a:t>
            </a:r>
            <a:r>
              <a:rPr lang="en-US" altLang="x-none" dirty="0">
                <a:latin typeface="仿宋_GB2312" charset="0"/>
                <a:ea typeface="仿宋_GB2312" charset="0"/>
                <a:sym typeface="+mn-ea"/>
              </a:rPr>
              <a:t>12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月</a:t>
            </a:r>
            <a:r>
              <a:rPr lang="en-US" altLang="x-none" dirty="0">
                <a:latin typeface="仿宋_GB2312" charset="0"/>
                <a:ea typeface="仿宋_GB2312" charset="0"/>
                <a:sym typeface="+mn-ea"/>
              </a:rPr>
              <a:t>23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日，市政府批复（京政函</a:t>
            </a:r>
            <a:r>
              <a:rPr lang="en-US" altLang="x-none" dirty="0">
                <a:latin typeface="仿宋_GB2312" charset="0"/>
                <a:ea typeface="仿宋_GB2312" charset="0"/>
                <a:sym typeface="+mn-ea"/>
              </a:rPr>
              <a:t>【2002】102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号）同意将北京国家环保产业园区列为市级开发区。</a:t>
            </a:r>
            <a:endParaRPr lang="zh-CN" altLang="en-US" kern="1200" dirty="0">
              <a:latin typeface="仿宋_GB2312" charset="0"/>
              <a:ea typeface="仿宋_GB2312" charset="0"/>
            </a:endParaRPr>
          </a:p>
          <a:p>
            <a:pPr>
              <a:lnSpc>
                <a:spcPct val="160000"/>
              </a:lnSpc>
            </a:pPr>
            <a:r>
              <a:rPr lang="en-US" altLang="x-none" dirty="0">
                <a:latin typeface="仿宋_GB2312" charset="0"/>
                <a:ea typeface="仿宋_GB2312" charset="0"/>
                <a:sym typeface="+mn-ea"/>
              </a:rPr>
              <a:t>2006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年</a:t>
            </a:r>
            <a:r>
              <a:rPr lang="en-US" altLang="x-none" dirty="0">
                <a:latin typeface="仿宋_GB2312" charset="0"/>
                <a:ea typeface="仿宋_GB2312" charset="0"/>
                <a:sym typeface="+mn-ea"/>
              </a:rPr>
              <a:t>1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月</a:t>
            </a:r>
            <a:r>
              <a:rPr lang="en-US" altLang="x-none" dirty="0">
                <a:latin typeface="仿宋_GB2312" charset="0"/>
                <a:ea typeface="仿宋_GB2312" charset="0"/>
                <a:sym typeface="+mn-ea"/>
              </a:rPr>
              <a:t>17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日，经国务院批准，国家发展和改革委员会</a:t>
            </a:r>
            <a:r>
              <a:rPr lang="en-US" altLang="x-none" dirty="0">
                <a:latin typeface="仿宋_GB2312" charset="0"/>
                <a:ea typeface="仿宋_GB2312" charset="0"/>
                <a:sym typeface="+mn-ea"/>
              </a:rPr>
              <a:t>2006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年第</a:t>
            </a:r>
            <a:r>
              <a:rPr lang="en-US" altLang="x-none" dirty="0">
                <a:latin typeface="仿宋_GB2312" charset="0"/>
                <a:ea typeface="仿宋_GB2312" charset="0"/>
                <a:sym typeface="+mn-ea"/>
              </a:rPr>
              <a:t>3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号公告确定北京国家环保产业园区纳入中关村科技园区，并更名为中关村科技园区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  <a:hlinkClick r:id="rId2" action="ppaction://hlinksldjump"/>
              </a:rPr>
              <a:t>金桥科技产业基地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。</a:t>
            </a:r>
            <a:endParaRPr lang="zh-CN" altLang="en-US" kern="1200" dirty="0">
              <a:latin typeface="仿宋_GB2312" charset="0"/>
              <a:ea typeface="仿宋_GB2312" charset="0"/>
            </a:endParaRPr>
          </a:p>
          <a:p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区域位置情况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占位符 4" descr="基地二期图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100965" y="2203450"/>
            <a:ext cx="6896100" cy="4542790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>
            <p:ph type="body" sz="half" idx="2"/>
          </p:nvPr>
        </p:nvSpPr>
        <p:spPr>
          <a:xfrm>
            <a:off x="7071995" y="1278255"/>
            <a:ext cx="5024755" cy="5382260"/>
          </a:xfrm>
        </p:spPr>
        <p:txBody>
          <a:bodyPr>
            <a:normAutofit/>
          </a:bodyPr>
          <a:p>
            <a:r>
              <a:rPr lang="zh-CN" altLang="en-US">
                <a:latin typeface="仿宋_GB2312" charset="0"/>
                <a:ea typeface="仿宋_GB2312" charset="0"/>
              </a:rPr>
              <a:t>园区总体规划面积</a:t>
            </a:r>
            <a:r>
              <a:rPr lang="en-US" altLang="zh-CN">
                <a:latin typeface="仿宋_GB2312" charset="0"/>
                <a:ea typeface="仿宋_GB2312" charset="0"/>
              </a:rPr>
              <a:t>13.06</a:t>
            </a:r>
            <a:r>
              <a:rPr lang="zh-CN" altLang="en-US">
                <a:latin typeface="仿宋_GB2312" charset="0"/>
                <a:ea typeface="仿宋_GB2312" charset="0"/>
              </a:rPr>
              <a:t>平方公里，其中一期规划面积</a:t>
            </a:r>
            <a:r>
              <a:rPr lang="en-US" altLang="zh-CN">
                <a:latin typeface="仿宋_GB2312" charset="0"/>
                <a:ea typeface="仿宋_GB2312" charset="0"/>
              </a:rPr>
              <a:t>7</a:t>
            </a:r>
            <a:r>
              <a:rPr lang="zh-CN" altLang="en-US">
                <a:latin typeface="仿宋_GB2312" charset="0"/>
                <a:ea typeface="仿宋_GB2312" charset="0"/>
              </a:rPr>
              <a:t>平方公里，主要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产业为</a:t>
            </a:r>
            <a:r>
              <a:rPr lang="zh-CN" altLang="en-US" b="1" dirty="0">
                <a:latin typeface="仿宋_GB2312" charset="0"/>
                <a:ea typeface="仿宋_GB2312" charset="0"/>
                <a:sym typeface="+mn-ea"/>
              </a:rPr>
              <a:t>“能源环保产业总部基地”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。重点发展能源环保专业服务业、能源环保制造业核心生产和总装环节。</a:t>
            </a:r>
            <a:endParaRPr lang="zh-CN" altLang="en-US" dirty="0">
              <a:latin typeface="仿宋_GB2312" charset="0"/>
              <a:ea typeface="仿宋_GB2312" charset="0"/>
              <a:sym typeface="+mn-ea"/>
            </a:endParaRPr>
          </a:p>
          <a:p>
            <a:r>
              <a:rPr lang="zh-CN" altLang="en-US">
                <a:latin typeface="仿宋_GB2312" charset="0"/>
                <a:ea typeface="仿宋_GB2312" charset="0"/>
              </a:rPr>
              <a:t>二期规划面积</a:t>
            </a:r>
            <a:r>
              <a:rPr lang="en-US" altLang="zh-CN">
                <a:latin typeface="仿宋_GB2312" charset="0"/>
                <a:ea typeface="仿宋_GB2312" charset="0"/>
              </a:rPr>
              <a:t>6.06</a:t>
            </a:r>
            <a:r>
              <a:rPr lang="zh-CN" altLang="en-US">
                <a:latin typeface="仿宋_GB2312" charset="0"/>
                <a:ea typeface="仿宋_GB2312" charset="0"/>
              </a:rPr>
              <a:t>平方公里，园区于2012年先期启动了东侧3325亩地块的拆迁工作，拟承接中心城区优质资源以及大型央企、国企综合和业务转移，形成高端总部聚集区，相对符合区委、区政府对“台-马组团”构建高精尖产业结构要求的。目前，正在推进前期招商，积极与部分国企、央企对接。</a:t>
            </a:r>
            <a:endParaRPr lang="zh-CN" altLang="en-US">
              <a:latin typeface="仿宋_GB2312" charset="0"/>
              <a:ea typeface="仿宋_GB2312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园区产业发展情况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795395" y="4826000"/>
            <a:ext cx="199390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zh-CN">
                <a:sym typeface="+mn-ea"/>
              </a:rPr>
              <a:t>园区已完成</a:t>
            </a:r>
            <a:r>
              <a:rPr lang="en-US" altLang="zh-CN">
                <a:sym typeface="+mn-ea"/>
              </a:rPr>
              <a:t>3300</a:t>
            </a:r>
            <a:r>
              <a:rPr lang="zh-CN" altLang="en-US">
                <a:sym typeface="+mn-ea"/>
              </a:rPr>
              <a:t>亩土地拆迁位置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sz="half" idx="2"/>
          </p:nvPr>
        </p:nvSpPr>
        <p:spPr>
          <a:xfrm>
            <a:off x="6565265" y="1141730"/>
            <a:ext cx="5589270" cy="5933440"/>
          </a:xfrm>
        </p:spPr>
        <p:txBody>
          <a:bodyPr>
            <a:normAutofit/>
          </a:bodyPr>
          <a:p>
            <a:r>
              <a:rPr dirty="0">
                <a:latin typeface="仿宋_GB2312" charset="0"/>
                <a:ea typeface="仿宋_GB2312" charset="0"/>
                <a:sym typeface="+mn-ea"/>
              </a:rPr>
              <a:t>自成立以来，相继引入桑德集团、甘李药业、婷美集团、玲珑轮胎、利星行奔驰、天圣制药、中安欧尚等一批行业内领军企业；同时，积极创新开发合作模式，成功打造了集总部办公、研发、制造、中试于一体的国际化新型产业园—联东U谷</a:t>
            </a:r>
            <a:r>
              <a:rPr lang="zh-CN" dirty="0">
                <a:latin typeface="仿宋_GB2312" charset="0"/>
                <a:ea typeface="仿宋_GB2312" charset="0"/>
                <a:sym typeface="+mn-ea"/>
              </a:rPr>
              <a:t>。</a:t>
            </a:r>
            <a:endParaRPr lang="zh-CN" dirty="0">
              <a:latin typeface="仿宋_GB2312" charset="0"/>
              <a:ea typeface="仿宋_GB2312" charset="0"/>
              <a:sym typeface="+mn-ea"/>
            </a:endParaRPr>
          </a:p>
          <a:p>
            <a:r>
              <a:rPr lang="zh-CN" dirty="0">
                <a:latin typeface="仿宋_GB2312" charset="0"/>
                <a:ea typeface="仿宋_GB2312" charset="0"/>
                <a:sym typeface="+mn-ea"/>
              </a:rPr>
              <a:t>园区</a:t>
            </a:r>
            <a:r>
              <a:rPr dirty="0">
                <a:latin typeface="仿宋_GB2312" charset="0"/>
                <a:ea typeface="仿宋_GB2312" charset="0"/>
                <a:sym typeface="+mn-ea"/>
              </a:rPr>
              <a:t>通过积极谋划发展楼宇经济，产业发展的规模和质量得到了快速提升。近年来随着金桥基地的产业结构和业态迅速调整和升级，企业从中低端，小规模向大、中型科技，研发，总部型迈进，并初步形成了以环保新能源、生物医药、汽车零部件和新型都市产业为主导的产业格局。</a:t>
            </a:r>
            <a:endParaRPr dirty="0">
              <a:latin typeface="仿宋_GB2312" charset="0"/>
              <a:ea typeface="仿宋_GB2312" charset="0"/>
              <a:sym typeface="+mn-ea"/>
            </a:endParaRPr>
          </a:p>
          <a:p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截至目前，基地入驻企业</a:t>
            </a:r>
            <a:r>
              <a:rPr lang="en-US" altLang="zh-CN" dirty="0">
                <a:latin typeface="仿宋_GB2312" charset="0"/>
                <a:ea typeface="仿宋_GB2312" charset="0"/>
                <a:sym typeface="+mn-ea"/>
              </a:rPr>
              <a:t>410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家，高新技术企业</a:t>
            </a:r>
            <a:r>
              <a:rPr lang="en-US" altLang="zh-CN" dirty="0">
                <a:latin typeface="仿宋_GB2312" charset="0"/>
                <a:ea typeface="仿宋_GB2312" charset="0"/>
                <a:sym typeface="+mn-ea"/>
              </a:rPr>
              <a:t>73</a:t>
            </a:r>
            <a:r>
              <a:rPr lang="zh-CN" altLang="en-US" dirty="0">
                <a:latin typeface="仿宋_GB2312" charset="0"/>
                <a:ea typeface="仿宋_GB2312" charset="0"/>
                <a:sym typeface="+mn-ea"/>
              </a:rPr>
              <a:t>家。</a:t>
            </a:r>
            <a:endParaRPr lang="zh-CN" altLang="en-US" dirty="0">
              <a:latin typeface="仿宋_GB2312" charset="0"/>
              <a:ea typeface="仿宋_GB2312" charset="0"/>
              <a:sym typeface="+mn-ea"/>
            </a:endParaRPr>
          </a:p>
          <a:p>
            <a:endParaRPr lang="zh-CN" altLang="en-US" b="1" dirty="0">
              <a:latin typeface="仿宋_GB2312" charset="0"/>
              <a:ea typeface="仿宋_GB2312" charset="0"/>
              <a:sym typeface="+mn-ea"/>
            </a:endParaRPr>
          </a:p>
          <a:p>
            <a:endParaRPr lang="zh-CN" altLang="en-US" b="1" dirty="0">
              <a:latin typeface="仿宋_GB2312" charset="0"/>
              <a:ea typeface="仿宋_GB2312" charset="0"/>
            </a:endParaRPr>
          </a:p>
          <a:p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230789" y="1162752"/>
            <a:ext cx="8059200" cy="723600"/>
          </a:xfrm>
        </p:spPr>
        <p:txBody>
          <a:bodyPr/>
          <a:p>
            <a:r>
              <a:rPr lang="zh-CN" altLang="en-US"/>
              <a:t>园区入驻企业情况</a:t>
            </a:r>
            <a:endParaRPr lang="zh-CN" altLang="en-US"/>
          </a:p>
        </p:txBody>
      </p:sp>
      <p:pic>
        <p:nvPicPr>
          <p:cNvPr id="19459" name="图片占位符 19458" descr="LOGO集合"/>
          <p:cNvPicPr>
            <a:picLocks noChangeAspect="1"/>
          </p:cNvPicPr>
          <p:nvPr>
            <p:ph type="pic" idx="1"/>
          </p:nvPr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549275" y="2335530"/>
            <a:ext cx="7519035" cy="4199890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园区园中园项目情况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58175" y="1086485"/>
            <a:ext cx="3864610" cy="4618355"/>
          </a:xfrm>
        </p:spPr>
        <p:txBody>
          <a:bodyPr>
            <a:normAutofit/>
          </a:bodyPr>
          <a:p>
            <a:pPr>
              <a:lnSpc>
                <a:spcPct val="160000"/>
              </a:lnSpc>
            </a:pPr>
            <a:r>
              <a:rPr lang="zh-CN" altLang="en-US" sz="2000">
                <a:solidFill>
                  <a:schemeClr val="tx1"/>
                </a:solidFill>
                <a:latin typeface="仿宋_GB2312" charset="0"/>
                <a:ea typeface="仿宋_GB2312" charset="0"/>
              </a:rPr>
              <a:t>园区内园中园项目共计11家，其中已建成项目5家，在建园中园项目6家。总剩余面积约264400平方米，其中办公楼剩余面积约198000平方米，其余66400平方米为生产+办公户型结构。</a:t>
            </a:r>
            <a:endParaRPr lang="zh-CN" altLang="en-US" sz="2000">
              <a:solidFill>
                <a:schemeClr val="tx1"/>
              </a:solidFill>
              <a:latin typeface="仿宋_GB2312" charset="0"/>
              <a:ea typeface="仿宋_GB2312" charset="0"/>
            </a:endParaRPr>
          </a:p>
        </p:txBody>
      </p:sp>
      <p:pic>
        <p:nvPicPr>
          <p:cNvPr id="4" name="内容占位符 3" descr="G:\招商文件\2016年工作\中关村通州园管委会闲置资源项目\园中园闲置资源位置图.jpg园中园闲置资源位置图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74930" y="801370"/>
            <a:ext cx="8031480" cy="57315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" name="图片占位符 15" descr="合生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7283450" y="3732530"/>
            <a:ext cx="4349750" cy="2730500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sz="half" idx="2"/>
          </p:nvPr>
        </p:nvSpPr>
        <p:spPr>
          <a:xfrm>
            <a:off x="7177405" y="161925"/>
            <a:ext cx="4727575" cy="2796540"/>
          </a:xfrm>
        </p:spPr>
        <p:txBody>
          <a:bodyPr>
            <a:noAutofit/>
          </a:bodyPr>
          <a:p>
            <a:pPr>
              <a:lnSpc>
                <a:spcPct val="100000"/>
              </a:lnSpc>
            </a:pPr>
            <a:r>
              <a:rPr lang="zh-CN" altLang="en-US" sz="2400">
                <a:latin typeface="仿宋_GB2312" charset="0"/>
                <a:ea typeface="仿宋_GB2312" charset="0"/>
              </a:rPr>
              <a:t>总建筑面积约140万平方米，目前一期6栋约11万平方米写字楼已建成并启动招商，计划引入文化创意、电子商务、现代服务业、科技信息服务类产业项目。目前已同英特华集团签订战略合作协议，作为英特华集团小微企业“加速器”。二期总建筑面积约20万平方米，预计2016年底封顶。</a:t>
            </a:r>
            <a:endParaRPr lang="zh-CN" altLang="en-US" sz="2400">
              <a:latin typeface="仿宋_GB2312" charset="0"/>
              <a:ea typeface="仿宋_GB2312" charset="0"/>
            </a:endParaRP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2487930" y="1095375"/>
            <a:ext cx="4439920" cy="800735"/>
          </a:xfrm>
        </p:spPr>
        <p:txBody>
          <a:bodyPr>
            <a:normAutofit fontScale="90000"/>
          </a:bodyPr>
          <a:p>
            <a:br>
              <a:rPr lang="zh-CN" altLang="en-US"/>
            </a:br>
            <a:r>
              <a:rPr lang="zh-CN" altLang="en-US"/>
              <a:t>合创产业中心</a:t>
            </a:r>
            <a:endParaRPr lang="zh-CN" altLang="en-US"/>
          </a:p>
        </p:txBody>
      </p:sp>
      <p:pic>
        <p:nvPicPr>
          <p:cNvPr id="2" name="图片 1" descr="G:\招商文件\2016年工作\中关村通州园管委会闲置资源项目\合生.jpg合生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12750" y="2132648"/>
            <a:ext cx="6067425" cy="45504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sz="half" idx="2"/>
          </p:nvPr>
        </p:nvSpPr>
        <p:spPr>
          <a:xfrm>
            <a:off x="7162800" y="381000"/>
            <a:ext cx="4780280" cy="3277870"/>
          </a:xfrm>
        </p:spPr>
        <p:txBody>
          <a:bodyPr>
            <a:noAutofit/>
          </a:bodyPr>
          <a:p>
            <a:pPr>
              <a:lnSpc>
                <a:spcPct val="110000"/>
              </a:lnSpc>
            </a:pPr>
            <a:r>
              <a:rPr lang="zh-CN" altLang="en-US" sz="2400">
                <a:latin typeface="仿宋_GB2312" charset="0"/>
                <a:ea typeface="仿宋_GB2312" charset="0"/>
              </a:rPr>
              <a:t>项目总建筑面积70381平方米。英特华集团租用24000平方米，剩余厂房和办公楼面积约2030平方米，其中厂房剩余面积1000平方米，一层层高7.4米，二层6.5米，办公分布在7层、9层、10层、11层，层高2.6米。</a:t>
            </a:r>
            <a:endParaRPr lang="zh-CN" altLang="en-US" sz="2400">
              <a:latin typeface="仿宋_GB2312" charset="0"/>
              <a:ea typeface="仿宋_GB2312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纳尔特园区</a:t>
            </a:r>
            <a:endParaRPr lang="zh-CN" altLang="en-US"/>
          </a:p>
        </p:txBody>
      </p:sp>
      <p:pic>
        <p:nvPicPr>
          <p:cNvPr id="6" name="图片 5" descr="纳尔特园区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59930" y="3838575"/>
            <a:ext cx="5126990" cy="2866390"/>
          </a:xfrm>
          <a:prstGeom prst="rect">
            <a:avLst/>
          </a:prstGeom>
        </p:spPr>
      </p:pic>
      <p:pic>
        <p:nvPicPr>
          <p:cNvPr id="2" name="图片 1" descr="G:\招商文件\2016年工作\中关村通州园管委会闲置资源项目\纳尔特.jpg纳尔特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50825" y="2223135"/>
            <a:ext cx="6229985" cy="44316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占位符 4" descr="润生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6609715" y="2807335"/>
            <a:ext cx="5354955" cy="3903980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>
            <p:ph type="body" sz="half" idx="2"/>
          </p:nvPr>
        </p:nvSpPr>
        <p:spPr>
          <a:xfrm>
            <a:off x="6561455" y="215900"/>
            <a:ext cx="5487035" cy="2562860"/>
          </a:xfrm>
        </p:spPr>
        <p:txBody>
          <a:bodyPr>
            <a:noAutofit/>
          </a:bodyPr>
          <a:p>
            <a:pPr>
              <a:lnSpc>
                <a:spcPct val="90000"/>
              </a:lnSpc>
            </a:pPr>
            <a:r>
              <a:rPr lang="zh-CN" altLang="en-US" sz="2400">
                <a:latin typeface="仿宋_GB2312" charset="0"/>
                <a:ea typeface="仿宋_GB2312" charset="0"/>
              </a:rPr>
              <a:t>项目总建筑面积约75000平方米，一期已建成35000平方米，共层9层，一层层高5.2米，二层层高4.9米，其余层高3.9米。计划引入文化创意、设计、科研、会议中心类等项目和配套设施。二期规划共16栋独栋办公楼，建筑面积40000平方米，</a:t>
            </a:r>
            <a:endParaRPr lang="zh-CN" altLang="en-US" sz="2400">
              <a:latin typeface="仿宋_GB2312" charset="0"/>
              <a:ea typeface="仿宋_GB2312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润生产业园</a:t>
            </a:r>
            <a:endParaRPr lang="zh-CN" altLang="en-US"/>
          </a:p>
        </p:txBody>
      </p:sp>
      <p:pic>
        <p:nvPicPr>
          <p:cNvPr id="2" name="图片 1" descr="G:\招商文件\2016年工作\中关村通州园管委会闲置资源项目\润生.jpg润生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89560" y="2262823"/>
            <a:ext cx="5662930" cy="42468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占位符 4" descr="少城大厦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7392035" y="3475990"/>
            <a:ext cx="4568190" cy="3028950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>
            <p:ph type="body" sz="half" idx="2"/>
          </p:nvPr>
        </p:nvSpPr>
        <p:spPr>
          <a:xfrm>
            <a:off x="7393305" y="158750"/>
            <a:ext cx="4580890" cy="2974975"/>
          </a:xfrm>
        </p:spPr>
        <p:txBody>
          <a:bodyPr>
            <a:noAutofit/>
          </a:bodyPr>
          <a:p>
            <a:pPr>
              <a:lnSpc>
                <a:spcPct val="130000"/>
              </a:lnSpc>
            </a:pPr>
            <a:r>
              <a:rPr lang="zh-CN" altLang="en-US" sz="2400">
                <a:latin typeface="仿宋_GB2312" charset="0"/>
                <a:ea typeface="仿宋_GB2312" charset="0"/>
              </a:rPr>
              <a:t>项目总建筑面积约36000平方米，可对外出租面积28614.4平方米，其中1-3层面积为1200-3600平方米，层高4.6米-5米。4-6层已分割成独立小型办公区域，面积从40-1000平方米不等，层高为3.3米。</a:t>
            </a:r>
            <a:endParaRPr lang="zh-CN" altLang="en-US" sz="2400">
              <a:latin typeface="仿宋_GB2312" charset="0"/>
              <a:ea typeface="仿宋_GB2312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少城大厦</a:t>
            </a:r>
            <a:endParaRPr lang="zh-CN" altLang="en-US"/>
          </a:p>
        </p:txBody>
      </p:sp>
      <p:pic>
        <p:nvPicPr>
          <p:cNvPr id="2" name="图片 1" descr="G:\招商文件\2016年工作\中关村通州园管委会闲置资源项目\少城.jpg少城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7485" y="2163445"/>
            <a:ext cx="6889750" cy="45586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占位符 4" descr="联东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6703060" y="4026535"/>
            <a:ext cx="5347970" cy="2519680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>
            <p:ph type="body" sz="half" idx="2"/>
          </p:nvPr>
        </p:nvSpPr>
        <p:spPr>
          <a:xfrm>
            <a:off x="6596380" y="113030"/>
            <a:ext cx="5439410" cy="3618865"/>
          </a:xfrm>
        </p:spPr>
        <p:txBody>
          <a:bodyPr>
            <a:noAutofit/>
          </a:bodyPr>
          <a:p>
            <a:pPr>
              <a:lnSpc>
                <a:spcPct val="80000"/>
              </a:lnSpc>
            </a:pPr>
            <a:r>
              <a:rPr lang="zh-CN" altLang="en-US" sz="2400">
                <a:latin typeface="仿宋_GB2312" charset="0"/>
                <a:ea typeface="仿宋_GB2312" charset="0"/>
              </a:rPr>
              <a:t>联东U谷的U客广场，主要以办公楼出租为主，总建筑面积约13000平米，企业可根据自身情况租赁办公面积，层高4.5米，精装，企业可拎包入驻。目前已有14家企业入驻，租赁面积约1500平方米，主要是以销售、办公为主。</a:t>
            </a:r>
            <a:endParaRPr lang="zh-CN" altLang="en-US" sz="2400">
              <a:latin typeface="仿宋_GB2312" charset="0"/>
              <a:ea typeface="仿宋_GB2312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联东</a:t>
            </a:r>
            <a:r>
              <a:rPr lang="en-US" altLang="zh-CN"/>
              <a:t>U</a:t>
            </a:r>
            <a:r>
              <a:rPr lang="zh-CN" altLang="en-US"/>
              <a:t>客广场</a:t>
            </a:r>
            <a:endParaRPr lang="zh-CN" altLang="en-US"/>
          </a:p>
        </p:txBody>
      </p:sp>
      <p:pic>
        <p:nvPicPr>
          <p:cNvPr id="2" name="图片占位符 4" descr="联东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980" y="2013585"/>
            <a:ext cx="5415280" cy="2757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 descr="G:\招商文件\2016年工作\中关村通州园管委会闲置资源项目\联东.jpg联东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9215" y="2162810"/>
            <a:ext cx="6499225" cy="45300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占位符 4" descr="远航京通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7215505" y="3618230"/>
            <a:ext cx="4872355" cy="3097530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>
            <p:ph type="body" sz="half" idx="2"/>
          </p:nvPr>
        </p:nvSpPr>
        <p:spPr>
          <a:xfrm>
            <a:off x="7071995" y="51435"/>
            <a:ext cx="5024755" cy="4109720"/>
          </a:xfrm>
        </p:spPr>
        <p:txBody>
          <a:bodyPr>
            <a:noAutofit/>
          </a:bodyPr>
          <a:p>
            <a:pPr>
              <a:lnSpc>
                <a:spcPct val="150000"/>
              </a:lnSpc>
            </a:pPr>
            <a:r>
              <a:rPr lang="zh-CN" altLang="en-US" sz="2400">
                <a:latin typeface="仿宋_GB2312" charset="0"/>
                <a:ea typeface="仿宋_GB2312" charset="0"/>
              </a:rPr>
              <a:t>项目总占地42亩，总建筑面积33889平方米，已入驻生产型企业17家，目前剩余可出租面积约5000平方米，其中办公面积1200平方米，层高4米，厂房面积3800平方米，一层层高7米，二层层高6米。</a:t>
            </a:r>
            <a:endParaRPr lang="zh-CN" altLang="en-US" sz="2400">
              <a:latin typeface="仿宋_GB2312" charset="0"/>
              <a:ea typeface="仿宋_GB2312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远航京通工业园</a:t>
            </a:r>
            <a:endParaRPr lang="zh-CN" altLang="en-US"/>
          </a:p>
        </p:txBody>
      </p:sp>
      <p:pic>
        <p:nvPicPr>
          <p:cNvPr id="2" name="图片 1" descr="G:\招商文件\2016年工作\中关村通州园管委会闲置资源项目\远航.jpg远航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0500" y="2223770"/>
            <a:ext cx="6716395" cy="44513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占位符 4" descr="博海升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6810375" y="3289300"/>
            <a:ext cx="5313680" cy="3381375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>
            <p:ph type="body" sz="half" idx="2"/>
          </p:nvPr>
        </p:nvSpPr>
        <p:spPr>
          <a:xfrm>
            <a:off x="6794500" y="172720"/>
            <a:ext cx="5301615" cy="3526155"/>
          </a:xfrm>
        </p:spPr>
        <p:txBody>
          <a:bodyPr>
            <a:normAutofit lnSpcReduction="20000"/>
          </a:bodyPr>
          <a:p>
            <a:pPr>
              <a:lnSpc>
                <a:spcPct val="160000"/>
              </a:lnSpc>
            </a:pPr>
            <a:r>
              <a:rPr lang="zh-CN" altLang="en-US" sz="2400">
                <a:latin typeface="仿宋_GB2312" charset="0"/>
                <a:ea typeface="仿宋_GB2312" charset="0"/>
              </a:rPr>
              <a:t>项目总占地24亩，建筑面积约26000 平方米，共4栋独栋生产+办公楼，单层面积1700平方米，整栋面积6900平方米，承重1.5吨，层高3.9米-6.5米不等，目前已完成基础装修。</a:t>
            </a:r>
            <a:endParaRPr lang="zh-CN" altLang="en-US" sz="2400">
              <a:latin typeface="仿宋_GB2312" charset="0"/>
              <a:ea typeface="仿宋_GB2312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博海升产业园</a:t>
            </a:r>
            <a:endParaRPr lang="zh-CN" altLang="en-US"/>
          </a:p>
        </p:txBody>
      </p:sp>
      <p:pic>
        <p:nvPicPr>
          <p:cNvPr id="2" name="图片 1" descr="G:\招商文件\2016年工作\中关村通州园管委会闲置资源项目\博海升.jpg博海升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965" y="2147570"/>
            <a:ext cx="6598920" cy="46050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占位符 4" descr="G:\招商文件\招商图片\企业照片\顺景发效果图\RS-1.jpgRS-1"/>
          <p:cNvPicPr>
            <a:picLocks noChangeAspect="1"/>
          </p:cNvPicPr>
          <p:nvPr>
            <p:ph type="pic"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5886450" y="2433955"/>
            <a:ext cx="6185535" cy="4355465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>
            <p:ph type="body" sz="half" idx="2"/>
          </p:nvPr>
        </p:nvSpPr>
        <p:spPr>
          <a:xfrm>
            <a:off x="5845175" y="312420"/>
            <a:ext cx="6343015" cy="3158490"/>
          </a:xfrm>
        </p:spPr>
        <p:txBody>
          <a:bodyPr>
            <a:normAutofit/>
          </a:bodyPr>
          <a:p>
            <a:pPr>
              <a:lnSpc>
                <a:spcPct val="130000"/>
              </a:lnSpc>
            </a:pPr>
            <a:r>
              <a:rPr lang="zh-CN" altLang="en-US" sz="2400">
                <a:latin typeface="仿宋_GB2312" charset="0"/>
                <a:ea typeface="仿宋_GB2312" charset="0"/>
              </a:rPr>
              <a:t>项目总建筑面积约36000平方米，除自用部分外约22000平方米生产+办公楼计划对外出租使用。单体建筑面积900-2500平方米，一层层高4.5米 二层以上层高3.7米。</a:t>
            </a:r>
            <a:endParaRPr lang="zh-CN" altLang="en-US" sz="2400">
              <a:latin typeface="仿宋_GB2312" charset="0"/>
              <a:ea typeface="仿宋_GB2312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261269" y="1254827"/>
            <a:ext cx="8059200" cy="723600"/>
          </a:xfrm>
        </p:spPr>
        <p:txBody>
          <a:bodyPr/>
          <a:p>
            <a:r>
              <a:rPr lang="zh-CN" altLang="en-US"/>
              <a:t>顺景公元</a:t>
            </a:r>
            <a:endParaRPr lang="zh-CN" altLang="en-US"/>
          </a:p>
        </p:txBody>
      </p:sp>
      <p:pic>
        <p:nvPicPr>
          <p:cNvPr id="2" name="图片 1" descr="G:\招商文件\2016年工作\中关村通州园管委会闲置资源项目\顺景公元.jpg顺景公元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325" y="2383790"/>
            <a:ext cx="5702935" cy="4254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占位符 4" descr="胜利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7048500" y="3417570"/>
            <a:ext cx="5080635" cy="3251200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>
            <p:ph type="body" sz="half" idx="2"/>
          </p:nvPr>
        </p:nvSpPr>
        <p:spPr>
          <a:xfrm>
            <a:off x="7025640" y="173990"/>
            <a:ext cx="5255895" cy="3267710"/>
          </a:xfrm>
        </p:spPr>
        <p:txBody>
          <a:bodyPr>
            <a:normAutofit fontScale="90000"/>
          </a:bodyPr>
          <a:p>
            <a:pPr>
              <a:lnSpc>
                <a:spcPct val="150000"/>
              </a:lnSpc>
            </a:pPr>
            <a:r>
              <a:rPr lang="zh-CN" altLang="en-US" sz="2400">
                <a:latin typeface="仿宋_GB2312" charset="0"/>
                <a:ea typeface="仿宋_GB2312" charset="0"/>
              </a:rPr>
              <a:t>项目总建筑面积约43000平方米，对外出租面积32000平方米，已有4家企业入驻该园区内，租赁面积约1950平方米。现剩余面积约3万平方米，一层层高4.1米，二层层高3.8米，一层可满足生产企业加工生产使用，主要以生产性服务业为招商方向。</a:t>
            </a:r>
            <a:endParaRPr lang="zh-CN" altLang="en-US" sz="2400">
              <a:latin typeface="仿宋_GB2312" charset="0"/>
              <a:ea typeface="仿宋_GB2312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胜利智地</a:t>
            </a:r>
            <a:endParaRPr lang="zh-CN" altLang="en-US"/>
          </a:p>
        </p:txBody>
      </p:sp>
      <p:pic>
        <p:nvPicPr>
          <p:cNvPr id="2" name="图片 1" descr="胜利智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05" y="2163445"/>
            <a:ext cx="6814820" cy="45631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图片占位符 1"/>
          <p:cNvSpPr>
            <a:spLocks noGrp="1"/>
          </p:cNvSpPr>
          <p:nvPr>
            <p:ph type="pic" idx="1"/>
          </p:nvPr>
        </p:nvSpPr>
        <p:spPr>
          <a:xfrm>
            <a:off x="5836851" y="2662480"/>
            <a:ext cx="6038400" cy="3286800"/>
          </a:xfrm>
        </p:spPr>
      </p:sp>
      <p:sp>
        <p:nvSpPr>
          <p:cNvPr id="3" name="文本占位符 2"/>
          <p:cNvSpPr>
            <a:spLocks noGrp="1"/>
          </p:cNvSpPr>
          <p:nvPr>
            <p:ph type="body" sz="half" idx="2"/>
          </p:nvPr>
        </p:nvSpPr>
        <p:spPr>
          <a:xfrm>
            <a:off x="5875020" y="-26035"/>
            <a:ext cx="6266180" cy="3251200"/>
          </a:xfrm>
        </p:spPr>
        <p:txBody>
          <a:bodyPr>
            <a:normAutofit/>
          </a:bodyPr>
          <a:p>
            <a:pPr>
              <a:lnSpc>
                <a:spcPct val="140000"/>
              </a:lnSpc>
            </a:pPr>
            <a:r>
              <a:rPr lang="zh-CN" altLang="en-US"/>
              <a:t>项目总建筑面积31707平方米，剩余28700平方米，共8栋生产+办公楼，一层层高分别有6.8米和8.2米两种，二层以上层高为3.7米-4米，可为入驻企业提供生产与办公于一体的综合服务。目前已有3家企业入驻该园区内，租赁面积约3000平方米，另有3家在谈项目正在准备相关入驻材料等待审核中。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德福堂科技园</a:t>
            </a:r>
            <a:endParaRPr lang="zh-CN" altLang="en-US"/>
          </a:p>
        </p:txBody>
      </p:sp>
      <p:pic>
        <p:nvPicPr>
          <p:cNvPr id="5" name="图片 4" descr="德福堂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4405" y="2745740"/>
            <a:ext cx="6021070" cy="4008755"/>
          </a:xfrm>
          <a:prstGeom prst="rect">
            <a:avLst/>
          </a:prstGeom>
        </p:spPr>
      </p:pic>
      <p:pic>
        <p:nvPicPr>
          <p:cNvPr id="6" name="图片 5" descr="G:\招商文件\2016年工作\中关村通州园管委会闲置资源项目\德福堂.jpg德福堂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720" y="2258060"/>
            <a:ext cx="5882005" cy="441134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占位符 4" descr="QQ图片20160427145538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7352665" y="3446780"/>
            <a:ext cx="4719320" cy="3231515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>
            <p:ph type="body" sz="half" idx="2"/>
          </p:nvPr>
        </p:nvSpPr>
        <p:spPr>
          <a:xfrm>
            <a:off x="7362825" y="127000"/>
            <a:ext cx="4641850" cy="3450590"/>
          </a:xfrm>
        </p:spPr>
        <p:txBody>
          <a:bodyPr/>
          <a:p>
            <a:pPr>
              <a:lnSpc>
                <a:spcPct val="180000"/>
              </a:lnSpc>
            </a:pPr>
            <a:r>
              <a:rPr lang="zh-CN" altLang="en-US"/>
              <a:t>项目总占地30亩，建筑面积约52000平方米，单体建筑面积1000-2500平方米，一层层高4.5米 二层以上层高3.7米。主要引入服装</a:t>
            </a:r>
            <a:r>
              <a:rPr lang="zh-CN" altLang="en-US" sz="2400">
                <a:latin typeface="仿宋_GB2312" charset="0"/>
                <a:ea typeface="仿宋_GB2312" charset="0"/>
              </a:rPr>
              <a:t>设计</a:t>
            </a:r>
            <a:r>
              <a:rPr lang="zh-CN" altLang="en-US"/>
              <a:t>、展览展示、设计研发中心等产业项目。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十二星座</a:t>
            </a:r>
            <a:endParaRPr lang="zh-CN" altLang="en-US"/>
          </a:p>
        </p:txBody>
      </p:sp>
      <p:pic>
        <p:nvPicPr>
          <p:cNvPr id="2" name="图片 1" descr="G:\招商文件\2016年工作\中关村通州园管委会闲置资源项目\十二星座.jpg十二星座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3505" y="2162810"/>
            <a:ext cx="7047230" cy="459676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TYPE" val="i"/>
  <p:tag name="KSO_WM_UNIT_ID" val="258*i*2"/>
  <p:tag name="KSO_WM_TEMPLATE_CATEGORY" val="custom"/>
  <p:tag name="KSO_WM_TEMPLATE_INDEX" val="43"/>
</p:tagLst>
</file>

<file path=ppt/tags/tag2.xml><?xml version="1.0" encoding="utf-8"?>
<p:tagLst xmlns:p="http://schemas.openxmlformats.org/presentationml/2006/main">
  <p:tag name="KSO_WM_BEAUTIFY_FLAG" val="#wm#"/>
  <p:tag name="KSO_WM_UNIT_TYPE" val="i"/>
  <p:tag name="KSO_WM_UNIT_ID" val="258*i*9"/>
  <p:tag name="KSO_WM_TEMPLATE_CATEGORY" val="custom"/>
  <p:tag name="KSO_WM_TEMPLATE_INDEX" val="43"/>
</p:tagLst>
</file>

<file path=ppt/tags/tag3.xml><?xml version="1.0" encoding="utf-8"?>
<p:tagLst xmlns:p="http://schemas.openxmlformats.org/presentationml/2006/main">
  <p:tag name="KSO_WM_BEAUTIFY_FLAG" val="#wm#"/>
  <p:tag name="KSO_WM_UNIT_TYPE" val="i"/>
  <p:tag name="KSO_WM_UNIT_ID" val="258*i*10"/>
  <p:tag name="KSO_WM_TEMPLATE_CATEGORY" val="custom"/>
  <p:tag name="KSO_WM_TEMPLATE_INDEX" val="43"/>
</p:tagLst>
</file>

<file path=ppt/tags/tag4.xml><?xml version="1.0" encoding="utf-8"?>
<p:tagLst xmlns:p="http://schemas.openxmlformats.org/presentationml/2006/main">
  <p:tag name="KSO_WM_BEAUTIFY_FLAG" val="#wm#"/>
  <p:tag name="KSO_WM_UNIT_TYPE" val="i"/>
  <p:tag name="KSO_WM_UNIT_ID" val="258*i*11"/>
  <p:tag name="KSO_WM_TEMPLATE_CATEGORY" val="custom"/>
  <p:tag name="KSO_WM_TEMPLATE_INDEX" val="43"/>
</p:tagLst>
</file>

<file path=ppt/tags/tag5.xml><?xml version="1.0" encoding="utf-8"?>
<p:tagLst xmlns:p="http://schemas.openxmlformats.org/presentationml/2006/main">
  <p:tag name="KSO_WM_BEAUTIFY_FLAG" val="#wm#"/>
  <p:tag name="KSO_WM_UNIT_TYPE" val="i"/>
  <p:tag name="KSO_WM_UNIT_ID" val="258*i*12"/>
  <p:tag name="KSO_WM_TEMPLATE_CATEGORY" val="custom"/>
  <p:tag name="KSO_WM_TEMPLATE_INDEX" val="43"/>
</p:tagLst>
</file>

<file path=ppt/tags/tag6.xml><?xml version="1.0" encoding="utf-8"?>
<p:tagLst xmlns:p="http://schemas.openxmlformats.org/presentationml/2006/main">
  <p:tag name="KSO_WM_BEAUTIFY_FLAG" val="#wm#"/>
  <p:tag name="KSO_WM_UNIT_TYPE" val="i"/>
  <p:tag name="KSO_WM_UNIT_ID" val="258*i*13"/>
  <p:tag name="KSO_WM_TEMPLATE_CATEGORY" val="custom"/>
  <p:tag name="KSO_WM_TEMPLATE_INDEX" val="43"/>
</p:tagLst>
</file>

<file path=ppt/tags/tag7.xml><?xml version="1.0" encoding="utf-8"?>
<p:tagLst xmlns:p="http://schemas.openxmlformats.org/presentationml/2006/main">
  <p:tag name="KSO_WM_BEAUTIFY_FLAG" val="#wm#"/>
  <p:tag name="KSO_WM_UNIT_TYPE" val="i"/>
  <p:tag name="KSO_WM_UNIT_ID" val="258*i*14"/>
  <p:tag name="KSO_WM_TEMPLATE_CATEGORY" val="custom"/>
  <p:tag name="KSO_WM_TEMPLATE_INDEX" val="43"/>
</p:tagLst>
</file>

<file path=ppt/tags/tag8.xml><?xml version="1.0" encoding="utf-8"?>
<p:tagLst xmlns:p="http://schemas.openxmlformats.org/presentationml/2006/main">
  <p:tag name="KSO_WM_BEAUTIFY_FLAG" val="#wm#"/>
  <p:tag name="KSO_WM_UNIT_TYPE" val="i"/>
  <p:tag name="KSO_WM_UNIT_ID" val="258*i*2"/>
  <p:tag name="KSO_WM_TEMPLATE_CATEGORY" val="custom"/>
  <p:tag name="KSO_WM_TEMPLATE_INDEX" val="43"/>
</p:tagLst>
</file>

<file path=ppt/tags/tag9.xml><?xml version="1.0" encoding="utf-8"?>
<p:tagLst xmlns:p="http://schemas.openxmlformats.org/presentationml/2006/main">
  <p:tag name="KSO_WM_BEAUTIFY_FLAG" val="#wm#"/>
  <p:tag name="KSO_WM_UNIT_TYPE" val="i"/>
  <p:tag name="KSO_WM_UNIT_ID" val="258*i*9"/>
  <p:tag name="KSO_WM_TEMPLATE_CATEGORY" val="custom"/>
  <p:tag name="KSO_WM_TEMPLATE_INDEX" val="43"/>
</p:tagLst>
</file>

<file path=ppt/tags/tag10.xml><?xml version="1.0" encoding="utf-8"?>
<p:tagLst xmlns:p="http://schemas.openxmlformats.org/presentationml/2006/main">
  <p:tag name="KSO_WM_BEAUTIFY_FLAG" val="#wm#"/>
  <p:tag name="KSO_WM_UNIT_TYPE" val="i"/>
  <p:tag name="KSO_WM_UNIT_ID" val="258*i*10"/>
  <p:tag name="KSO_WM_TEMPLATE_CATEGORY" val="custom"/>
  <p:tag name="KSO_WM_TEMPLATE_INDEX" val="43"/>
</p:tagLst>
</file>

<file path=ppt/tags/tag11.xml><?xml version="1.0" encoding="utf-8"?>
<p:tagLst xmlns:p="http://schemas.openxmlformats.org/presentationml/2006/main">
  <p:tag name="KSO_WM_BEAUTIFY_FLAG" val="#wm#"/>
  <p:tag name="KSO_WM_UNIT_TYPE" val="i"/>
  <p:tag name="KSO_WM_UNIT_ID" val="258*i*11"/>
  <p:tag name="KSO_WM_TEMPLATE_CATEGORY" val="custom"/>
  <p:tag name="KSO_WM_TEMPLATE_INDEX" val="43"/>
</p:tagLst>
</file>

<file path=ppt/tags/tag12.xml><?xml version="1.0" encoding="utf-8"?>
<p:tagLst xmlns:p="http://schemas.openxmlformats.org/presentationml/2006/main">
  <p:tag name="KSO_WM_BEAUTIFY_FLAG" val="#wm#"/>
  <p:tag name="KSO_WM_UNIT_TYPE" val="i"/>
  <p:tag name="KSO_WM_UNIT_ID" val="258*i*12"/>
  <p:tag name="KSO_WM_TEMPLATE_CATEGORY" val="custom"/>
  <p:tag name="KSO_WM_TEMPLATE_INDEX" val="43"/>
</p:tagLst>
</file>

<file path=ppt/tags/tag13.xml><?xml version="1.0" encoding="utf-8"?>
<p:tagLst xmlns:p="http://schemas.openxmlformats.org/presentationml/2006/main">
  <p:tag name="KSO_WM_BEAUTIFY_FLAG" val="#wm#"/>
  <p:tag name="KSO_WM_UNIT_TYPE" val="i"/>
  <p:tag name="KSO_WM_UNIT_ID" val="258*i*13"/>
  <p:tag name="KSO_WM_TEMPLATE_CATEGORY" val="custom"/>
  <p:tag name="KSO_WM_TEMPLATE_INDEX" val="43"/>
</p:tagLst>
</file>

<file path=ppt/tags/tag14.xml><?xml version="1.0" encoding="utf-8"?>
<p:tagLst xmlns:p="http://schemas.openxmlformats.org/presentationml/2006/main">
  <p:tag name="KSO_WM_BEAUTIFY_FLAG" val="#wm#"/>
  <p:tag name="KSO_WM_UNIT_TYPE" val="i"/>
  <p:tag name="KSO_WM_UNIT_ID" val="258*i*14"/>
  <p:tag name="KSO_WM_TEMPLATE_CATEGORY" val="custom"/>
  <p:tag name="KSO_WM_TEMPLATE_INDEX" val="43"/>
</p:tagLst>
</file>

<file path=ppt/tags/tag15.xml><?xml version="1.0" encoding="utf-8"?>
<p:tagLst xmlns:p="http://schemas.openxmlformats.org/presentationml/2006/main">
  <p:tag name="KSO_WM_TEMPLATE_CATEGORY" val="custom"/>
  <p:tag name="KSO_WM_TEMPLATE_INDEX" val="160043"/>
</p:tagLst>
</file>

<file path=ppt/tags/tag16.xml><?xml version="1.0" encoding="utf-8"?>
<p:tagLst xmlns:p="http://schemas.openxmlformats.org/presentationml/2006/main">
  <p:tag name="KSO_WM_TEMPLATE_CATEGORY" val="custom"/>
  <p:tag name="KSO_WM_TEMPLATE_INDEX" val="160043"/>
</p:tagLst>
</file>

<file path=ppt/theme/theme1.xml><?xml version="1.0" encoding="utf-8"?>
<a:theme xmlns:a="http://schemas.openxmlformats.org/drawingml/2006/main" name="自定义设计方案_2">
  <a:themeElements>
    <a:clrScheme name="自定义 1">
      <a:dk1>
        <a:srgbClr val="000000"/>
      </a:dk1>
      <a:lt1>
        <a:srgbClr val="FFFFFF"/>
      </a:lt1>
      <a:dk2>
        <a:srgbClr val="0E9651"/>
      </a:dk2>
      <a:lt2>
        <a:srgbClr val="808080"/>
      </a:lt2>
      <a:accent1>
        <a:srgbClr val="EBF092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F0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_2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黑体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黑体" pitchFamily="49" charset="-122"/>
          </a:defRPr>
        </a:defPPr>
      </a:lstStyle>
    </a:lnDef>
  </a:objectDefaults>
  <a:extraClrSchemeLst>
    <a:extraClrScheme>
      <a:clrScheme name="自定义设计方案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F0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2075</Words>
  <Application>WPS 演示</Application>
  <PresentationFormat>宽屏</PresentationFormat>
  <Paragraphs>73</Paragraphs>
  <Slides>17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自定义设计方案_2</vt:lpstr>
      <vt:lpstr>金桥科技产业基地闲置资源情况汇报</vt:lpstr>
      <vt:lpstr>园区基本情况</vt:lpstr>
      <vt:lpstr>PowerPoint 演示文稿</vt:lpstr>
      <vt:lpstr>PowerPoint 演示文稿</vt:lpstr>
      <vt:lpstr>PowerPoint 演示文稿</vt:lpstr>
      <vt:lpstr>PowerPoint 演示文稿</vt:lpstr>
      <vt:lpstr> 合创产业中心</vt:lpstr>
      <vt:lpstr>纳尔特园区</vt:lpstr>
      <vt:lpstr>润生产业园</vt:lpstr>
      <vt:lpstr>少城大厦</vt:lpstr>
      <vt:lpstr>联东U客广场</vt:lpstr>
      <vt:lpstr>远航京通工业园</vt:lpstr>
      <vt:lpstr>博海升产业园</vt:lpstr>
      <vt:lpstr>顺景公元</vt:lpstr>
      <vt:lpstr>胜利智地</vt:lpstr>
      <vt:lpstr>德福堂科技园</vt:lpstr>
      <vt:lpstr>十二星座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</cp:revision>
  <dcterms:created xsi:type="dcterms:W3CDTF">2016-04-27T05:52:00Z</dcterms:created>
  <dcterms:modified xsi:type="dcterms:W3CDTF">2016-05-16T08:29:51Z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